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4" r:id="rId5"/>
    <p:sldId id="265" r:id="rId6"/>
    <p:sldId id="266" r:id="rId7"/>
    <p:sldId id="267" r:id="rId8"/>
    <p:sldId id="268" r:id="rId9"/>
    <p:sldId id="269" r:id="rId10"/>
    <p:sldId id="258" r:id="rId11"/>
    <p:sldId id="259" r:id="rId12"/>
    <p:sldId id="260" r:id="rId13"/>
    <p:sldId id="261"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sl-SI"/>
              <a:t>Kliknite, če želite urediti slog naslova matrice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10/17/2024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10/17/2024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10/17/2024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sl-SI"/>
              <a:t>Kliknite, če želite urediti slog naslova matrice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10/17/2024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10/17/2024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sl-SI"/>
              <a:t>Kliknite, če želite urediti slog naslova matrice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10/17/2024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sl-SI"/>
              <a:t>Kliknite, če želite urediti slog naslova matrice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10/17/2024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10/17/2024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sl-SI"/>
              <a:t>Kliknite, če želite urediti slog naslova matrice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10/17/2024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85800" y="3132666"/>
            <a:ext cx="5311775" cy="3086019"/>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6172200" y="3132666"/>
            <a:ext cx="5334000" cy="3086019"/>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sl-SI"/>
              <a:t>Kliknite, če želite urediti slog naslova matrice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10/17/2024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10/17/2024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9000">
              <a:schemeClr val="accent1">
                <a:lumMod val="45000"/>
                <a:lumOff val="55000"/>
              </a:schemeClr>
            </a:gs>
            <a:gs pos="66000">
              <a:schemeClr val="accent1">
                <a:lumMod val="45000"/>
                <a:lumOff val="55000"/>
              </a:schemeClr>
            </a:gs>
            <a:gs pos="72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10/17/2024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2B05233-0392-45B7-AE8A-0BDE810F1558}"/>
              </a:ext>
            </a:extLst>
          </p:cNvPr>
          <p:cNvSpPr>
            <a:spLocks noGrp="1"/>
          </p:cNvSpPr>
          <p:nvPr>
            <p:ph type="ctrTitle"/>
          </p:nvPr>
        </p:nvSpPr>
        <p:spPr/>
        <p:txBody>
          <a:bodyPr/>
          <a:lstStyle/>
          <a:p>
            <a:pPr algn="ctr"/>
            <a:r>
              <a:rPr lang="sl-SI" b="1" dirty="0">
                <a:solidFill>
                  <a:schemeClr val="bg1"/>
                </a:solidFill>
              </a:rPr>
              <a:t>Dostojno delo za učiteljice</a:t>
            </a:r>
          </a:p>
        </p:txBody>
      </p:sp>
      <p:sp>
        <p:nvSpPr>
          <p:cNvPr id="3" name="Podnaslov 2">
            <a:extLst>
              <a:ext uri="{FF2B5EF4-FFF2-40B4-BE49-F238E27FC236}">
                <a16:creationId xmlns:a16="http://schemas.microsoft.com/office/drawing/2014/main" id="{9013ACC8-8C54-47DC-91F0-84A2CEE2E9FD}"/>
              </a:ext>
            </a:extLst>
          </p:cNvPr>
          <p:cNvSpPr>
            <a:spLocks noGrp="1"/>
          </p:cNvSpPr>
          <p:nvPr>
            <p:ph type="subTitle" idx="1"/>
          </p:nvPr>
        </p:nvSpPr>
        <p:spPr>
          <a:xfrm>
            <a:off x="1371600" y="4714381"/>
            <a:ext cx="9448800" cy="1099190"/>
          </a:xfrm>
        </p:spPr>
        <p:txBody>
          <a:bodyPr>
            <a:normAutofit fontScale="77500" lnSpcReduction="20000"/>
          </a:bodyPr>
          <a:lstStyle/>
          <a:p>
            <a:pPr algn="ctr"/>
            <a:r>
              <a:rPr lang="sl-SI" b="1" dirty="0">
                <a:solidFill>
                  <a:schemeClr val="bg1"/>
                </a:solidFill>
              </a:rPr>
              <a:t>Inge </a:t>
            </a:r>
            <a:r>
              <a:rPr lang="sl-SI" b="1" dirty="0" err="1">
                <a:solidFill>
                  <a:schemeClr val="bg1"/>
                </a:solidFill>
              </a:rPr>
              <a:t>Ivartnik</a:t>
            </a:r>
            <a:r>
              <a:rPr lang="sl-SI" sz="1600" dirty="0">
                <a:solidFill>
                  <a:schemeClr val="bg1"/>
                </a:solidFill>
              </a:rPr>
              <a:t>, prof. </a:t>
            </a:r>
            <a:r>
              <a:rPr lang="sl-SI" sz="1600" dirty="0" err="1">
                <a:solidFill>
                  <a:schemeClr val="bg1"/>
                </a:solidFill>
              </a:rPr>
              <a:t>lik.umetnosti</a:t>
            </a:r>
            <a:r>
              <a:rPr lang="sl-SI" sz="1600" dirty="0">
                <a:solidFill>
                  <a:schemeClr val="bg1"/>
                </a:solidFill>
              </a:rPr>
              <a:t>,</a:t>
            </a:r>
          </a:p>
          <a:p>
            <a:pPr algn="ctr"/>
            <a:r>
              <a:rPr lang="sl-SI" sz="1600" dirty="0">
                <a:solidFill>
                  <a:schemeClr val="bg1"/>
                </a:solidFill>
              </a:rPr>
              <a:t> sindikalna zaupnica,</a:t>
            </a:r>
          </a:p>
          <a:p>
            <a:pPr algn="ctr"/>
            <a:r>
              <a:rPr lang="sl-SI" sz="1600" dirty="0">
                <a:solidFill>
                  <a:schemeClr val="bg1"/>
                </a:solidFill>
              </a:rPr>
              <a:t>predsednica SK za OŠ, GŠ ter zavodov za izobraževanje odraslih OO Ljubljana z okolico ,</a:t>
            </a:r>
          </a:p>
          <a:p>
            <a:pPr algn="ctr"/>
            <a:r>
              <a:rPr lang="sl-SI" sz="1600" dirty="0">
                <a:solidFill>
                  <a:schemeClr val="bg1"/>
                </a:solidFill>
              </a:rPr>
              <a:t>članica GO SVIZ Slovenije</a:t>
            </a:r>
          </a:p>
        </p:txBody>
      </p:sp>
    </p:spTree>
    <p:extLst>
      <p:ext uri="{BB962C8B-B14F-4D97-AF65-F5344CB8AC3E}">
        <p14:creationId xmlns:p14="http://schemas.microsoft.com/office/powerpoint/2010/main" val="307900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B353CF06-2587-47CB-B4BD-2246293B8150}"/>
              </a:ext>
            </a:extLst>
          </p:cNvPr>
          <p:cNvSpPr>
            <a:spLocks noGrp="1"/>
          </p:cNvSpPr>
          <p:nvPr>
            <p:ph idx="1"/>
          </p:nvPr>
        </p:nvSpPr>
        <p:spPr/>
        <p:txBody>
          <a:bodyPr/>
          <a:lstStyle/>
          <a:p>
            <a:r>
              <a:rPr lang="sl-SI" sz="2800" dirty="0">
                <a:solidFill>
                  <a:schemeClr val="bg1"/>
                </a:solidFill>
              </a:rPr>
              <a:t>1. </a:t>
            </a:r>
            <a:r>
              <a:rPr lang="sl-SI" sz="2800" b="1" dirty="0">
                <a:solidFill>
                  <a:schemeClr val="bg1"/>
                </a:solidFill>
              </a:rPr>
              <a:t>Pravična plača</a:t>
            </a:r>
            <a:r>
              <a:rPr lang="sl-SI" sz="2800" dirty="0">
                <a:solidFill>
                  <a:schemeClr val="bg1"/>
                </a:solidFill>
              </a:rPr>
              <a:t>:</a:t>
            </a:r>
          </a:p>
          <a:p>
            <a:r>
              <a:rPr lang="sl-SI" sz="2800" dirty="0">
                <a:solidFill>
                  <a:schemeClr val="bg1"/>
                </a:solidFill>
              </a:rPr>
              <a:t> Učiteljice prejemajo plačilo, ki odraža njihov trud, znanje in izkušnje ter omogoča dostojno življenje</a:t>
            </a:r>
            <a:r>
              <a:rPr lang="sl-SI" dirty="0">
                <a:solidFill>
                  <a:schemeClr val="bg1"/>
                </a:solidFill>
              </a:rPr>
              <a:t>.</a:t>
            </a:r>
          </a:p>
          <a:p>
            <a:r>
              <a:rPr lang="sl-SI" sz="1800" b="1" dirty="0">
                <a:solidFill>
                  <a:schemeClr val="accent1">
                    <a:lumMod val="75000"/>
                  </a:schemeClr>
                </a:solidFill>
              </a:rPr>
              <a:t>Plačilo nadur in ne nadomeščanje v 3. steber (nekatere delajo poleti v vrtcu)</a:t>
            </a:r>
          </a:p>
          <a:p>
            <a:r>
              <a:rPr lang="sl-SI" sz="1800" b="1" dirty="0">
                <a:solidFill>
                  <a:schemeClr val="accent1">
                    <a:lumMod val="75000"/>
                  </a:schemeClr>
                </a:solidFill>
              </a:rPr>
              <a:t>Nadomeščanja plačana več</a:t>
            </a:r>
          </a:p>
          <a:p>
            <a:r>
              <a:rPr lang="sl-SI" sz="1800" b="1" dirty="0">
                <a:solidFill>
                  <a:schemeClr val="accent1">
                    <a:lumMod val="75000"/>
                  </a:schemeClr>
                </a:solidFill>
              </a:rPr>
              <a:t>Transparentna plačilna lista ( ne veš ali so bile ure plačane, dodatki)</a:t>
            </a:r>
          </a:p>
          <a:p>
            <a:r>
              <a:rPr lang="sl-SI" sz="1800" b="1" dirty="0">
                <a:solidFill>
                  <a:schemeClr val="accent1">
                    <a:lumMod val="75000"/>
                  </a:schemeClr>
                </a:solidFill>
              </a:rPr>
              <a:t>Delovna uspešnost je subjektivno ocenjena</a:t>
            </a:r>
          </a:p>
          <a:p>
            <a:r>
              <a:rPr lang="sl-SI" sz="1800" b="1" dirty="0">
                <a:solidFill>
                  <a:schemeClr val="accent1">
                    <a:lumMod val="75000"/>
                  </a:schemeClr>
                </a:solidFill>
              </a:rPr>
              <a:t>Nalaganje dodatnih ur, včasih brez dogovora. Normativ je 22 ur. Lahko je še dodatnih 5 ur. Največja past je, da bo to kar so nadure, postalo nov standard. Do tega absolutno ne sme priti.</a:t>
            </a:r>
          </a:p>
        </p:txBody>
      </p:sp>
    </p:spTree>
    <p:extLst>
      <p:ext uri="{BB962C8B-B14F-4D97-AF65-F5344CB8AC3E}">
        <p14:creationId xmlns:p14="http://schemas.microsoft.com/office/powerpoint/2010/main" val="4131242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DAC8CAA-A23C-4B30-9C1F-C0BE8FBFB327}"/>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F514588A-BA4E-4A27-AB0C-DB1280388548}"/>
              </a:ext>
            </a:extLst>
          </p:cNvPr>
          <p:cNvSpPr>
            <a:spLocks noGrp="1"/>
          </p:cNvSpPr>
          <p:nvPr>
            <p:ph idx="1"/>
          </p:nvPr>
        </p:nvSpPr>
        <p:spPr/>
        <p:txBody>
          <a:bodyPr>
            <a:normAutofit/>
          </a:bodyPr>
          <a:lstStyle/>
          <a:p>
            <a:r>
              <a:rPr lang="sl-SI" sz="2800" dirty="0">
                <a:solidFill>
                  <a:schemeClr val="bg1"/>
                </a:solidFill>
              </a:rPr>
              <a:t>2. </a:t>
            </a:r>
            <a:r>
              <a:rPr lang="sl-SI" sz="2800" b="1" dirty="0">
                <a:solidFill>
                  <a:schemeClr val="bg1"/>
                </a:solidFill>
              </a:rPr>
              <a:t>Varno in podpirajoče delovno okolje</a:t>
            </a:r>
            <a:r>
              <a:rPr lang="sl-SI" sz="2800" dirty="0">
                <a:solidFill>
                  <a:schemeClr val="bg1"/>
                </a:solidFill>
              </a:rPr>
              <a:t>: Šole zagotavljajo fizično in psihološko varnost ter spodbujajo pozitivno kulturo sodelovanja in podpore.</a:t>
            </a:r>
          </a:p>
          <a:p>
            <a:r>
              <a:rPr lang="sl-SI" sz="1800" b="1" dirty="0">
                <a:solidFill>
                  <a:schemeClr val="accent1">
                    <a:lumMod val="75000"/>
                  </a:schemeClr>
                </a:solidFill>
              </a:rPr>
              <a:t>Kabinet za delo  ( mnogi učitelji nimajo svojega prostora za delo)</a:t>
            </a:r>
          </a:p>
          <a:p>
            <a:r>
              <a:rPr lang="sl-SI" sz="1800" b="1" dirty="0">
                <a:solidFill>
                  <a:schemeClr val="accent1">
                    <a:lumMod val="75000"/>
                  </a:schemeClr>
                </a:solidFill>
              </a:rPr>
              <a:t>Računalnik ( v šoli nimaš svojega računalnika za delo od doma uporabljaš svojega)</a:t>
            </a:r>
          </a:p>
          <a:p>
            <a:r>
              <a:rPr lang="sl-SI" sz="1800" b="1" dirty="0">
                <a:solidFill>
                  <a:schemeClr val="accent1">
                    <a:lumMod val="75000"/>
                  </a:schemeClr>
                </a:solidFill>
              </a:rPr>
              <a:t>Hrup ( delna izguba hrupa pedagoških delavcev)</a:t>
            </a:r>
          </a:p>
          <a:p>
            <a:r>
              <a:rPr lang="sl-SI" sz="1800" b="1" dirty="0">
                <a:solidFill>
                  <a:schemeClr val="accent1">
                    <a:lumMod val="75000"/>
                  </a:schemeClr>
                </a:solidFill>
              </a:rPr>
              <a:t>Učiteljice DSP pogosto poučujejo učence na hodniki zaradi prostorske stiske</a:t>
            </a:r>
          </a:p>
          <a:p>
            <a:pPr marL="0" indent="0">
              <a:buNone/>
            </a:pPr>
            <a:endParaRPr lang="sl-SI" sz="1800" b="1" dirty="0">
              <a:solidFill>
                <a:schemeClr val="accent1">
                  <a:lumMod val="75000"/>
                </a:schemeClr>
              </a:solidFill>
            </a:endParaRPr>
          </a:p>
        </p:txBody>
      </p:sp>
    </p:spTree>
    <p:extLst>
      <p:ext uri="{BB962C8B-B14F-4D97-AF65-F5344CB8AC3E}">
        <p14:creationId xmlns:p14="http://schemas.microsoft.com/office/powerpoint/2010/main" val="1549149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EBD393D2-253D-44C6-9BE6-A5C129E79438}"/>
              </a:ext>
            </a:extLst>
          </p:cNvPr>
          <p:cNvSpPr>
            <a:spLocks noGrp="1"/>
          </p:cNvSpPr>
          <p:nvPr>
            <p:ph idx="1"/>
          </p:nvPr>
        </p:nvSpPr>
        <p:spPr/>
        <p:txBody>
          <a:bodyPr>
            <a:normAutofit lnSpcReduction="10000"/>
          </a:bodyPr>
          <a:lstStyle/>
          <a:p>
            <a:r>
              <a:rPr lang="sl-SI" sz="2800" b="1" dirty="0">
                <a:solidFill>
                  <a:schemeClr val="bg1"/>
                </a:solidFill>
              </a:rPr>
              <a:t>3. Pravice in dostojanstvo</a:t>
            </a:r>
            <a:r>
              <a:rPr lang="sl-SI" sz="2800" dirty="0">
                <a:solidFill>
                  <a:schemeClr val="bg1"/>
                </a:solidFill>
              </a:rPr>
              <a:t>:</a:t>
            </a:r>
          </a:p>
          <a:p>
            <a:pPr marL="0" indent="0">
              <a:buNone/>
            </a:pPr>
            <a:r>
              <a:rPr lang="sl-SI" sz="2800" dirty="0">
                <a:solidFill>
                  <a:schemeClr val="bg1"/>
                </a:solidFill>
              </a:rPr>
              <a:t> Učiteljice imajo pravico do spoštovanja, enakosti in zaščite svojih delavskih pravic, vključno s pravico do sindikalnega organiziranja.</a:t>
            </a:r>
          </a:p>
          <a:p>
            <a:r>
              <a:rPr lang="sl-SI" sz="1800" b="1" dirty="0">
                <a:solidFill>
                  <a:schemeClr val="accent1">
                    <a:lumMod val="75000"/>
                  </a:schemeClr>
                </a:solidFill>
              </a:rPr>
              <a:t>odmor za malico ( malica za učence ni malica za učitelje, mnogi ravnatelji kršijo to pravico)</a:t>
            </a:r>
          </a:p>
          <a:p>
            <a:r>
              <a:rPr lang="sl-SI" sz="1800" b="1" dirty="0">
                <a:solidFill>
                  <a:schemeClr val="accent1">
                    <a:lumMod val="75000"/>
                  </a:schemeClr>
                </a:solidFill>
              </a:rPr>
              <a:t>porodniški dopust ( velikokrat morajo učiteljice porodniško končati prej, letni dopust se jim dobesedno „ukrade“</a:t>
            </a:r>
          </a:p>
          <a:p>
            <a:r>
              <a:rPr lang="sl-SI" sz="1800" b="1" dirty="0">
                <a:solidFill>
                  <a:schemeClr val="accent1">
                    <a:lumMod val="75000"/>
                  </a:schemeClr>
                </a:solidFill>
              </a:rPr>
              <a:t>dopust za uvajanje otroka v vrtec (tega v osnovnih šolah ni)</a:t>
            </a:r>
          </a:p>
          <a:p>
            <a:r>
              <a:rPr lang="sl-SI" sz="1800" b="1" dirty="0">
                <a:solidFill>
                  <a:schemeClr val="accent1">
                    <a:lumMod val="75000"/>
                  </a:schemeClr>
                </a:solidFill>
              </a:rPr>
              <a:t>fizični in verbalni napadi učencev, </a:t>
            </a:r>
            <a:r>
              <a:rPr lang="sl-SI" sz="1800" b="1" dirty="0" err="1">
                <a:solidFill>
                  <a:schemeClr val="accent1">
                    <a:lumMod val="75000"/>
                  </a:schemeClr>
                </a:solidFill>
              </a:rPr>
              <a:t>mobing</a:t>
            </a:r>
            <a:r>
              <a:rPr lang="sl-SI" sz="1800" b="1" dirty="0">
                <a:solidFill>
                  <a:schemeClr val="accent1">
                    <a:lumMod val="75000"/>
                  </a:schemeClr>
                </a:solidFill>
              </a:rPr>
              <a:t> vodstva</a:t>
            </a:r>
          </a:p>
          <a:p>
            <a:r>
              <a:rPr lang="sl-SI" sz="1800" b="1" dirty="0">
                <a:solidFill>
                  <a:schemeClr val="accent1">
                    <a:lumMod val="75000"/>
                  </a:schemeClr>
                </a:solidFill>
              </a:rPr>
              <a:t>ni sindikalnega </a:t>
            </a:r>
            <a:r>
              <a:rPr lang="sl-SI" sz="1800" b="1" dirty="0" err="1">
                <a:solidFill>
                  <a:schemeClr val="accent1">
                    <a:lumMod val="75000"/>
                  </a:schemeClr>
                </a:solidFill>
              </a:rPr>
              <a:t>origaniziranja</a:t>
            </a:r>
            <a:r>
              <a:rPr lang="sl-SI" sz="1800" b="1" dirty="0">
                <a:solidFill>
                  <a:schemeClr val="accent1">
                    <a:lumMod val="75000"/>
                  </a:schemeClr>
                </a:solidFill>
              </a:rPr>
              <a:t> na vseh šolah ( na tistih šolah, kjer ni sindikalnega zaupnika ravnatelji zakonodajo prilagajajo sebi v prid)</a:t>
            </a:r>
          </a:p>
        </p:txBody>
      </p:sp>
    </p:spTree>
    <p:extLst>
      <p:ext uri="{BB962C8B-B14F-4D97-AF65-F5344CB8AC3E}">
        <p14:creationId xmlns:p14="http://schemas.microsoft.com/office/powerpoint/2010/main" val="3192780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4924593C-7763-44A1-BB35-5B1C06080FAE}"/>
              </a:ext>
            </a:extLst>
          </p:cNvPr>
          <p:cNvSpPr>
            <a:spLocks noGrp="1"/>
          </p:cNvSpPr>
          <p:nvPr>
            <p:ph idx="1"/>
          </p:nvPr>
        </p:nvSpPr>
        <p:spPr>
          <a:xfrm>
            <a:off x="685800" y="2219726"/>
            <a:ext cx="10820400" cy="4024125"/>
          </a:xfrm>
        </p:spPr>
        <p:txBody>
          <a:bodyPr/>
          <a:lstStyle/>
          <a:p>
            <a:pPr marL="0" indent="0">
              <a:buNone/>
            </a:pPr>
            <a:r>
              <a:rPr lang="sl-SI" sz="2800" dirty="0">
                <a:solidFill>
                  <a:schemeClr val="bg1"/>
                </a:solidFill>
              </a:rPr>
              <a:t>4. </a:t>
            </a:r>
            <a:r>
              <a:rPr lang="sl-SI" sz="2800" b="1" dirty="0">
                <a:solidFill>
                  <a:schemeClr val="bg1"/>
                </a:solidFill>
              </a:rPr>
              <a:t>Možnosti za profesionalni razvoj</a:t>
            </a:r>
            <a:r>
              <a:rPr lang="sl-SI" sz="2800" dirty="0">
                <a:solidFill>
                  <a:schemeClr val="bg1"/>
                </a:solidFill>
              </a:rPr>
              <a:t>: </a:t>
            </a:r>
          </a:p>
          <a:p>
            <a:pPr marL="0" indent="0">
              <a:buNone/>
            </a:pPr>
            <a:r>
              <a:rPr lang="sl-SI" sz="2800" dirty="0">
                <a:solidFill>
                  <a:schemeClr val="bg1"/>
                </a:solidFill>
              </a:rPr>
              <a:t>Učiteljice imajo dostop do izobraževalnih priložnosti, usposabljanj in virov, ki jim omogočajo rast in napredovanje v svoji karieri.</a:t>
            </a:r>
          </a:p>
          <a:p>
            <a:r>
              <a:rPr lang="sl-SI" sz="1800" b="1" dirty="0">
                <a:solidFill>
                  <a:schemeClr val="accent1">
                    <a:lumMod val="75000"/>
                  </a:schemeClr>
                </a:solidFill>
              </a:rPr>
              <a:t>izobraževanja po lastni izbiri in ne po direktivi ( mnogo izobraževanj je na šoli samo za to ker so določeni s strani ZR Slovenije za šolstvo, projekti</a:t>
            </a:r>
          </a:p>
          <a:p>
            <a:r>
              <a:rPr lang="sl-SI" sz="1800" b="1" dirty="0">
                <a:solidFill>
                  <a:schemeClr val="accent1">
                    <a:lumMod val="75000"/>
                  </a:schemeClr>
                </a:solidFill>
              </a:rPr>
              <a:t>več denarja za izobraževanja, v prvi vrsti moramo mi biti v korak s časom, novitetami, ker se spreminjajo novi pristopi, učenci so drugačni in nemalokrat izobražujemo starše kako vzgajati svoje otroke</a:t>
            </a:r>
            <a:endParaRPr lang="sl-SI" dirty="0"/>
          </a:p>
          <a:p>
            <a:pPr marL="0" indent="0">
              <a:buNone/>
            </a:pPr>
            <a:endParaRPr lang="sl-SI" dirty="0"/>
          </a:p>
        </p:txBody>
      </p:sp>
    </p:spTree>
    <p:extLst>
      <p:ext uri="{BB962C8B-B14F-4D97-AF65-F5344CB8AC3E}">
        <p14:creationId xmlns:p14="http://schemas.microsoft.com/office/powerpoint/2010/main" val="2629296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783DD7FC-8F96-4F84-B043-2F11A031CD97}"/>
              </a:ext>
            </a:extLst>
          </p:cNvPr>
          <p:cNvSpPr>
            <a:spLocks noGrp="1"/>
          </p:cNvSpPr>
          <p:nvPr>
            <p:ph idx="1"/>
          </p:nvPr>
        </p:nvSpPr>
        <p:spPr/>
        <p:txBody>
          <a:bodyPr>
            <a:normAutofit/>
          </a:bodyPr>
          <a:lstStyle/>
          <a:p>
            <a:r>
              <a:rPr lang="sl-SI" sz="2800" b="1" dirty="0">
                <a:solidFill>
                  <a:schemeClr val="bg1"/>
                </a:solidFill>
              </a:rPr>
              <a:t>5. Uravnoteženost med delom in zasebnim življenjem</a:t>
            </a:r>
            <a:r>
              <a:rPr lang="sl-SI" sz="2800" dirty="0">
                <a:solidFill>
                  <a:schemeClr val="bg1"/>
                </a:solidFill>
              </a:rPr>
              <a:t>:</a:t>
            </a:r>
          </a:p>
          <a:p>
            <a:pPr marL="0" indent="0">
              <a:buNone/>
            </a:pPr>
            <a:r>
              <a:rPr lang="sl-SI" sz="2800" dirty="0">
                <a:solidFill>
                  <a:schemeClr val="bg1"/>
                </a:solidFill>
              </a:rPr>
              <a:t> Učiteljice so podprte pri iskanju ravnotežja med poklicnimi obveznostmi in osebnim življenjem, kar prispeva k njihovemu splošnemu blagostanju.</a:t>
            </a:r>
          </a:p>
          <a:p>
            <a:r>
              <a:rPr lang="sl-SI" sz="1800" b="1" dirty="0">
                <a:solidFill>
                  <a:schemeClr val="accent1">
                    <a:lumMod val="75000"/>
                  </a:schemeClr>
                </a:solidFill>
              </a:rPr>
              <a:t>starši želijo informacije tudi izven delovnega časa, želijo, da smo ves čas na voljo</a:t>
            </a:r>
          </a:p>
          <a:p>
            <a:r>
              <a:rPr lang="sl-SI" sz="1800" b="1" dirty="0">
                <a:solidFill>
                  <a:schemeClr val="accent1">
                    <a:lumMod val="75000"/>
                  </a:schemeClr>
                </a:solidFill>
              </a:rPr>
              <a:t>GŠ delajo popoldan in zvečer ( ker je pouk v OŠ razpotegnjen v kasnejše ure, se kasneje pouk začenja v GŠ, temu posledično učiteljice delajo do 19.00, 20.00 ali dlje tako, da svojih otrok čez teden  praktično </a:t>
            </a:r>
            <a:r>
              <a:rPr lang="sl-SI" sz="1800" b="1">
                <a:solidFill>
                  <a:schemeClr val="accent1">
                    <a:lumMod val="75000"/>
                  </a:schemeClr>
                </a:solidFill>
              </a:rPr>
              <a:t>ne vidijo)</a:t>
            </a:r>
            <a:endParaRPr lang="sl-SI" sz="1800" b="1" dirty="0">
              <a:solidFill>
                <a:schemeClr val="accent1">
                  <a:lumMod val="75000"/>
                </a:schemeClr>
              </a:solidFill>
            </a:endParaRPr>
          </a:p>
          <a:p>
            <a:pPr marL="0" indent="0">
              <a:buNone/>
            </a:pPr>
            <a:endParaRPr lang="sl-SI" sz="2800" b="1" dirty="0">
              <a:solidFill>
                <a:schemeClr val="accent1">
                  <a:lumMod val="75000"/>
                </a:schemeClr>
              </a:solidFill>
            </a:endParaRPr>
          </a:p>
        </p:txBody>
      </p:sp>
    </p:spTree>
    <p:extLst>
      <p:ext uri="{BB962C8B-B14F-4D97-AF65-F5344CB8AC3E}">
        <p14:creationId xmlns:p14="http://schemas.microsoft.com/office/powerpoint/2010/main" val="1570699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8ACC0CF8-7DD7-4AF2-91C5-A136624B7B07}"/>
              </a:ext>
            </a:extLst>
          </p:cNvPr>
          <p:cNvSpPr>
            <a:spLocks noGrp="1"/>
          </p:cNvSpPr>
          <p:nvPr>
            <p:ph idx="1"/>
          </p:nvPr>
        </p:nvSpPr>
        <p:spPr>
          <a:xfrm>
            <a:off x="685800" y="2194560"/>
            <a:ext cx="10820400" cy="4024125"/>
          </a:xfrm>
        </p:spPr>
        <p:txBody>
          <a:bodyPr>
            <a:normAutofit lnSpcReduction="10000"/>
          </a:bodyPr>
          <a:lstStyle/>
          <a:p>
            <a:r>
              <a:rPr lang="sl-SI" dirty="0">
                <a:solidFill>
                  <a:schemeClr val="bg1"/>
                </a:solidFill>
                <a:latin typeface="Arial" panose="020B0604020202020204" pitchFamily="34" charset="0"/>
                <a:cs typeface="Arial" panose="020B0604020202020204" pitchFamily="34" charset="0"/>
              </a:rPr>
              <a:t>Dostojno delo za učiteljice se lahko opredeli kot delovno okolje, ki zagotavlja pravične in humane delovne pogoje, omogoča profesionalni razvoj ter spodbuja osebno in poklicno zadovoljstvo. Ključni elementi dostojnega dela vključujejo:</a:t>
            </a:r>
          </a:p>
          <a:p>
            <a:r>
              <a:rPr lang="sl-SI" dirty="0">
                <a:solidFill>
                  <a:schemeClr val="bg1"/>
                </a:solidFill>
                <a:latin typeface="Arial" panose="020B0604020202020204" pitchFamily="34" charset="0"/>
                <a:cs typeface="Arial" panose="020B0604020202020204" pitchFamily="34" charset="0"/>
              </a:rPr>
              <a:t>1. Pravična plača</a:t>
            </a:r>
          </a:p>
          <a:p>
            <a:r>
              <a:rPr lang="sl-SI" dirty="0">
                <a:solidFill>
                  <a:schemeClr val="bg1"/>
                </a:solidFill>
                <a:latin typeface="Arial" panose="020B0604020202020204" pitchFamily="34" charset="0"/>
                <a:cs typeface="Arial" panose="020B0604020202020204" pitchFamily="34" charset="0"/>
              </a:rPr>
              <a:t>2. Varno in podpirajoče delovno okolje</a:t>
            </a:r>
          </a:p>
          <a:p>
            <a:r>
              <a:rPr lang="sl-SI" dirty="0">
                <a:solidFill>
                  <a:schemeClr val="bg1"/>
                </a:solidFill>
                <a:latin typeface="Arial" panose="020B0604020202020204" pitchFamily="34" charset="0"/>
                <a:cs typeface="Arial" panose="020B0604020202020204" pitchFamily="34" charset="0"/>
              </a:rPr>
              <a:t>3. Pravice in dostojanstvo</a:t>
            </a:r>
          </a:p>
          <a:p>
            <a:r>
              <a:rPr lang="pl-PL" dirty="0">
                <a:solidFill>
                  <a:schemeClr val="bg1"/>
                </a:solidFill>
                <a:latin typeface="Arial" panose="020B0604020202020204" pitchFamily="34" charset="0"/>
                <a:cs typeface="Arial" panose="020B0604020202020204" pitchFamily="34" charset="0"/>
              </a:rPr>
              <a:t>4. Možnosti za profesionalni razvoj</a:t>
            </a:r>
          </a:p>
          <a:p>
            <a:r>
              <a:rPr lang="sl-SI" dirty="0">
                <a:solidFill>
                  <a:schemeClr val="bg1"/>
                </a:solidFill>
                <a:latin typeface="Arial" panose="020B0604020202020204" pitchFamily="34" charset="0"/>
                <a:cs typeface="Arial" panose="020B0604020202020204" pitchFamily="34" charset="0"/>
              </a:rPr>
              <a:t>5. Uravnoteženost med delom in zasebnim življenjem</a:t>
            </a:r>
          </a:p>
          <a:p>
            <a:endParaRPr lang="sl-SI" dirty="0">
              <a:solidFill>
                <a:schemeClr val="bg1"/>
              </a:solidFill>
              <a:latin typeface="Arial" panose="020B0604020202020204" pitchFamily="34" charset="0"/>
              <a:cs typeface="Arial" panose="020B0604020202020204" pitchFamily="34" charset="0"/>
            </a:endParaRPr>
          </a:p>
          <a:p>
            <a:r>
              <a:rPr lang="sl-SI" dirty="0">
                <a:solidFill>
                  <a:schemeClr val="bg1"/>
                </a:solidFill>
                <a:latin typeface="Arial" panose="020B0604020202020204" pitchFamily="34" charset="0"/>
                <a:cs typeface="Arial" panose="020B0604020202020204" pitchFamily="34" charset="0"/>
              </a:rPr>
              <a:t>Dostojno delo v izobraževanju je ključno za zagotavljanje kakovostnega učenja in razvoja učencev ter za ohranjanje motivacije in zadovoljstva učiteljic.</a:t>
            </a:r>
          </a:p>
        </p:txBody>
      </p:sp>
    </p:spTree>
    <p:extLst>
      <p:ext uri="{BB962C8B-B14F-4D97-AF65-F5344CB8AC3E}">
        <p14:creationId xmlns:p14="http://schemas.microsoft.com/office/powerpoint/2010/main" val="3316308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A0A3D1D-1E3B-4B3B-9FA5-40D868F94556}"/>
              </a:ext>
            </a:extLst>
          </p:cNvPr>
          <p:cNvSpPr>
            <a:spLocks noGrp="1"/>
          </p:cNvSpPr>
          <p:nvPr>
            <p:ph type="title"/>
          </p:nvPr>
        </p:nvSpPr>
        <p:spPr>
          <a:xfrm>
            <a:off x="1050022" y="901532"/>
            <a:ext cx="8610600" cy="1293028"/>
          </a:xfrm>
        </p:spPr>
        <p:txBody>
          <a:bodyPr/>
          <a:lstStyle/>
          <a:p>
            <a:r>
              <a:rPr lang="sl-SI" b="1" dirty="0">
                <a:solidFill>
                  <a:srgbClr val="FF0000"/>
                </a:solidFill>
              </a:rPr>
              <a:t>Iztočnice za razpravo o dostojnem delu učiteljic</a:t>
            </a:r>
          </a:p>
        </p:txBody>
      </p:sp>
      <p:sp>
        <p:nvSpPr>
          <p:cNvPr id="3" name="Označba mesta vsebine 2">
            <a:extLst>
              <a:ext uri="{FF2B5EF4-FFF2-40B4-BE49-F238E27FC236}">
                <a16:creationId xmlns:a16="http://schemas.microsoft.com/office/drawing/2014/main" id="{F712D211-C7C3-457E-8F77-EF8037B39959}"/>
              </a:ext>
            </a:extLst>
          </p:cNvPr>
          <p:cNvSpPr>
            <a:spLocks noGrp="1"/>
          </p:cNvSpPr>
          <p:nvPr>
            <p:ph idx="1"/>
          </p:nvPr>
        </p:nvSpPr>
        <p:spPr/>
        <p:txBody>
          <a:bodyPr/>
          <a:lstStyle/>
          <a:p>
            <a:endParaRPr lang="sl-SI" dirty="0"/>
          </a:p>
          <a:p>
            <a:r>
              <a:rPr lang="sl-SI" dirty="0">
                <a:solidFill>
                  <a:schemeClr val="bg1"/>
                </a:solidFill>
              </a:rPr>
              <a:t>1. Uvod v koncept dostojnega dela:</a:t>
            </a:r>
          </a:p>
          <a:p>
            <a:r>
              <a:rPr lang="sl-SI" dirty="0">
                <a:solidFill>
                  <a:schemeClr val="bg1"/>
                </a:solidFill>
              </a:rPr>
              <a:t>- Definicija dostojnega dela in njegov pomen v izobraževanju.</a:t>
            </a:r>
          </a:p>
          <a:p>
            <a:r>
              <a:rPr lang="sl-SI" dirty="0">
                <a:solidFill>
                  <a:schemeClr val="bg1"/>
                </a:solidFill>
              </a:rPr>
              <a:t>- Povezava med dostojnim delom in kakovostjo izobraževanja.</a:t>
            </a:r>
          </a:p>
          <a:p>
            <a:endParaRPr lang="sl-SI" dirty="0"/>
          </a:p>
        </p:txBody>
      </p:sp>
    </p:spTree>
    <p:extLst>
      <p:ext uri="{BB962C8B-B14F-4D97-AF65-F5344CB8AC3E}">
        <p14:creationId xmlns:p14="http://schemas.microsoft.com/office/powerpoint/2010/main" val="304699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F17AA78A-E74B-40B3-A5DB-C5DFF5C9F411}"/>
              </a:ext>
            </a:extLst>
          </p:cNvPr>
          <p:cNvSpPr>
            <a:spLocks noGrp="1"/>
          </p:cNvSpPr>
          <p:nvPr>
            <p:ph idx="1"/>
          </p:nvPr>
        </p:nvSpPr>
        <p:spPr/>
        <p:txBody>
          <a:bodyPr/>
          <a:lstStyle/>
          <a:p>
            <a:r>
              <a:rPr lang="sl-SI" b="1" dirty="0">
                <a:solidFill>
                  <a:schemeClr val="bg1"/>
                </a:solidFill>
              </a:rPr>
              <a:t>2. Pravice delavcev:</a:t>
            </a:r>
          </a:p>
          <a:p>
            <a:pPr marL="0" indent="0">
              <a:buNone/>
            </a:pPr>
            <a:r>
              <a:rPr lang="sl-SI" dirty="0">
                <a:solidFill>
                  <a:schemeClr val="bg1"/>
                </a:solidFill>
              </a:rPr>
              <a:t>- Pregled osnovnih delavskih pravic in kako jih zagotoviti v šolskem okolju.</a:t>
            </a:r>
          </a:p>
          <a:p>
            <a:pPr marL="0" indent="0">
              <a:buNone/>
            </a:pPr>
            <a:r>
              <a:rPr lang="sl-SI" dirty="0">
                <a:solidFill>
                  <a:schemeClr val="bg1"/>
                </a:solidFill>
              </a:rPr>
              <a:t>- Vloga učiteljev pri zaščiti pravic učencev in sodelavcev.</a:t>
            </a:r>
          </a:p>
          <a:p>
            <a:endParaRPr lang="sl-SI" dirty="0"/>
          </a:p>
        </p:txBody>
      </p:sp>
    </p:spTree>
    <p:extLst>
      <p:ext uri="{BB962C8B-B14F-4D97-AF65-F5344CB8AC3E}">
        <p14:creationId xmlns:p14="http://schemas.microsoft.com/office/powerpoint/2010/main" val="3716890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E1AEFB55-31CC-46B9-9F13-351CADE5A712}"/>
              </a:ext>
            </a:extLst>
          </p:cNvPr>
          <p:cNvSpPr>
            <a:spLocks noGrp="1"/>
          </p:cNvSpPr>
          <p:nvPr>
            <p:ph idx="1"/>
          </p:nvPr>
        </p:nvSpPr>
        <p:spPr/>
        <p:txBody>
          <a:bodyPr/>
          <a:lstStyle/>
          <a:p>
            <a:r>
              <a:rPr lang="sl-SI" dirty="0">
                <a:solidFill>
                  <a:schemeClr val="bg1"/>
                </a:solidFill>
              </a:rPr>
              <a:t>3. </a:t>
            </a:r>
            <a:r>
              <a:rPr lang="sl-SI" b="1" dirty="0">
                <a:solidFill>
                  <a:schemeClr val="bg1"/>
                </a:solidFill>
              </a:rPr>
              <a:t>Vpliv dostojnega dela na učni proces</a:t>
            </a:r>
            <a:r>
              <a:rPr lang="sl-SI" dirty="0">
                <a:solidFill>
                  <a:schemeClr val="bg1"/>
                </a:solidFill>
              </a:rPr>
              <a:t>:</a:t>
            </a:r>
          </a:p>
          <a:p>
            <a:pPr marL="0" indent="0">
              <a:buNone/>
            </a:pPr>
            <a:r>
              <a:rPr lang="sl-SI" dirty="0">
                <a:solidFill>
                  <a:schemeClr val="bg1"/>
                </a:solidFill>
              </a:rPr>
              <a:t>- Kako dostojno delo vpliva na motivacijo in uspešnost učencev.</a:t>
            </a:r>
          </a:p>
          <a:p>
            <a:pPr>
              <a:buFontTx/>
              <a:buChar char="-"/>
            </a:pPr>
            <a:r>
              <a:rPr lang="sl-SI" dirty="0">
                <a:solidFill>
                  <a:schemeClr val="bg1"/>
                </a:solidFill>
              </a:rPr>
              <a:t>Primeri dobrih praks iz šol, ki spodbujajo dostojno delovno okolje.</a:t>
            </a:r>
          </a:p>
          <a:p>
            <a:pPr>
              <a:buFontTx/>
              <a:buChar char="-"/>
            </a:pPr>
            <a:r>
              <a:rPr lang="sl-SI" dirty="0">
                <a:solidFill>
                  <a:schemeClr val="bg1"/>
                </a:solidFill>
              </a:rPr>
              <a:t>Sodelavci se med seboj podpiramo..</a:t>
            </a:r>
          </a:p>
          <a:p>
            <a:endParaRPr lang="sl-SI" dirty="0"/>
          </a:p>
        </p:txBody>
      </p:sp>
    </p:spTree>
    <p:extLst>
      <p:ext uri="{BB962C8B-B14F-4D97-AF65-F5344CB8AC3E}">
        <p14:creationId xmlns:p14="http://schemas.microsoft.com/office/powerpoint/2010/main" val="3325470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2F76D130-1B12-4344-A137-48276EDCB43F}"/>
              </a:ext>
            </a:extLst>
          </p:cNvPr>
          <p:cNvSpPr>
            <a:spLocks noGrp="1"/>
          </p:cNvSpPr>
          <p:nvPr>
            <p:ph idx="1"/>
          </p:nvPr>
        </p:nvSpPr>
        <p:spPr/>
        <p:txBody>
          <a:bodyPr/>
          <a:lstStyle/>
          <a:p>
            <a:r>
              <a:rPr lang="sl-SI" b="1" dirty="0">
                <a:solidFill>
                  <a:schemeClr val="bg1"/>
                </a:solidFill>
              </a:rPr>
              <a:t>4. Učiteljska etika in dostojno delo</a:t>
            </a:r>
            <a:r>
              <a:rPr lang="sl-SI" dirty="0">
                <a:solidFill>
                  <a:schemeClr val="bg1"/>
                </a:solidFill>
              </a:rPr>
              <a:t>:</a:t>
            </a:r>
          </a:p>
          <a:p>
            <a:r>
              <a:rPr lang="sl-SI" dirty="0">
                <a:solidFill>
                  <a:schemeClr val="bg1"/>
                </a:solidFill>
              </a:rPr>
              <a:t>- Razprava o etičnih dilemah, s katerimi se učitelji srečujejo.</a:t>
            </a:r>
          </a:p>
          <a:p>
            <a:pPr marL="0" indent="0">
              <a:buNone/>
            </a:pPr>
            <a:r>
              <a:rPr lang="sl-SI" sz="1800" dirty="0">
                <a:solidFill>
                  <a:schemeClr val="bg1"/>
                </a:solidFill>
              </a:rPr>
              <a:t>(CSD, policijo…glede na družinske razmere)</a:t>
            </a:r>
          </a:p>
          <a:p>
            <a:r>
              <a:rPr lang="sl-SI" dirty="0">
                <a:solidFill>
                  <a:schemeClr val="bg1"/>
                </a:solidFill>
              </a:rPr>
              <a:t>- Kako etične odločitve vplivajo na dostojno delo v šoli.</a:t>
            </a:r>
          </a:p>
          <a:p>
            <a:endParaRPr lang="sl-SI" dirty="0"/>
          </a:p>
        </p:txBody>
      </p:sp>
    </p:spTree>
    <p:extLst>
      <p:ext uri="{BB962C8B-B14F-4D97-AF65-F5344CB8AC3E}">
        <p14:creationId xmlns:p14="http://schemas.microsoft.com/office/powerpoint/2010/main" val="335556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1DF56ED3-8167-4C55-865D-47D46744D2A1}"/>
              </a:ext>
            </a:extLst>
          </p:cNvPr>
          <p:cNvSpPr>
            <a:spLocks noGrp="1"/>
          </p:cNvSpPr>
          <p:nvPr>
            <p:ph idx="1"/>
          </p:nvPr>
        </p:nvSpPr>
        <p:spPr/>
        <p:txBody>
          <a:bodyPr/>
          <a:lstStyle/>
          <a:p>
            <a:r>
              <a:rPr lang="sl-SI" b="1" dirty="0">
                <a:solidFill>
                  <a:schemeClr val="bg1"/>
                </a:solidFill>
              </a:rPr>
              <a:t>5. Orodja in strategije za spodbujanje dostojnega dela:</a:t>
            </a:r>
          </a:p>
          <a:p>
            <a:r>
              <a:rPr lang="sl-SI" dirty="0">
                <a:solidFill>
                  <a:schemeClr val="bg1"/>
                </a:solidFill>
              </a:rPr>
              <a:t>- Učinkovite strategije za ustvarjanje pozitivnega delovnega okolja.</a:t>
            </a:r>
          </a:p>
          <a:p>
            <a:pPr marL="0" indent="0">
              <a:buNone/>
            </a:pPr>
            <a:r>
              <a:rPr lang="sl-SI" sz="1600" dirty="0">
                <a:solidFill>
                  <a:schemeClr val="bg1"/>
                </a:solidFill>
              </a:rPr>
              <a:t>Kava, sadje na delovnem mestu, prostor za druženje)</a:t>
            </a:r>
          </a:p>
          <a:p>
            <a:endParaRPr lang="sl-SI" dirty="0"/>
          </a:p>
        </p:txBody>
      </p:sp>
    </p:spTree>
    <p:extLst>
      <p:ext uri="{BB962C8B-B14F-4D97-AF65-F5344CB8AC3E}">
        <p14:creationId xmlns:p14="http://schemas.microsoft.com/office/powerpoint/2010/main" val="1976686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50DB4A7B-FC94-474C-8444-D01EADF16F23}"/>
              </a:ext>
            </a:extLst>
          </p:cNvPr>
          <p:cNvSpPr>
            <a:spLocks noGrp="1"/>
          </p:cNvSpPr>
          <p:nvPr>
            <p:ph idx="1"/>
          </p:nvPr>
        </p:nvSpPr>
        <p:spPr/>
        <p:txBody>
          <a:bodyPr/>
          <a:lstStyle/>
          <a:p>
            <a:r>
              <a:rPr lang="sl-SI" b="1" dirty="0">
                <a:solidFill>
                  <a:schemeClr val="bg1"/>
                </a:solidFill>
              </a:rPr>
              <a:t>6. Skupnost in dostojno delo</a:t>
            </a:r>
            <a:r>
              <a:rPr lang="sl-SI" dirty="0">
                <a:solidFill>
                  <a:schemeClr val="bg1"/>
                </a:solidFill>
              </a:rPr>
              <a:t>:</a:t>
            </a:r>
          </a:p>
          <a:p>
            <a:r>
              <a:rPr lang="sl-SI" dirty="0">
                <a:solidFill>
                  <a:schemeClr val="bg1"/>
                </a:solidFill>
              </a:rPr>
              <a:t>- Pomen sodelovanja z lokalno skupnostjo pri promociji dostojnega dela.</a:t>
            </a:r>
          </a:p>
          <a:p>
            <a:r>
              <a:rPr lang="sl-SI" dirty="0">
                <a:solidFill>
                  <a:schemeClr val="bg1"/>
                </a:solidFill>
              </a:rPr>
              <a:t>- Kako lahko šole postanejo akterji sprememb v skupnosti.</a:t>
            </a:r>
          </a:p>
          <a:p>
            <a:endParaRPr lang="sl-SI" dirty="0"/>
          </a:p>
        </p:txBody>
      </p:sp>
    </p:spTree>
    <p:extLst>
      <p:ext uri="{BB962C8B-B14F-4D97-AF65-F5344CB8AC3E}">
        <p14:creationId xmlns:p14="http://schemas.microsoft.com/office/powerpoint/2010/main" val="52074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7757C4D9-AC56-42DA-BBBB-3B8D4E85B7BA}"/>
              </a:ext>
            </a:extLst>
          </p:cNvPr>
          <p:cNvSpPr>
            <a:spLocks noGrp="1"/>
          </p:cNvSpPr>
          <p:nvPr>
            <p:ph idx="1"/>
          </p:nvPr>
        </p:nvSpPr>
        <p:spPr/>
        <p:txBody>
          <a:bodyPr/>
          <a:lstStyle/>
          <a:p>
            <a:r>
              <a:rPr lang="sl-SI" dirty="0">
                <a:solidFill>
                  <a:schemeClr val="bg1"/>
                </a:solidFill>
              </a:rPr>
              <a:t>7. </a:t>
            </a:r>
            <a:r>
              <a:rPr lang="sl-SI" b="1" dirty="0">
                <a:solidFill>
                  <a:schemeClr val="bg1"/>
                </a:solidFill>
              </a:rPr>
              <a:t>Zaključek in refleksija</a:t>
            </a:r>
            <a:r>
              <a:rPr lang="sl-SI" dirty="0">
                <a:solidFill>
                  <a:schemeClr val="bg1"/>
                </a:solidFill>
              </a:rPr>
              <a:t>:</a:t>
            </a:r>
          </a:p>
          <a:p>
            <a:pPr marL="0" indent="0">
              <a:buNone/>
            </a:pPr>
            <a:r>
              <a:rPr lang="sl-SI" dirty="0">
                <a:solidFill>
                  <a:schemeClr val="bg1"/>
                </a:solidFill>
              </a:rPr>
              <a:t>- Razmislek o tem, kako lahko učiteljice vsakodnevno prakticirajo dostojno delo.</a:t>
            </a:r>
          </a:p>
          <a:p>
            <a:pPr marL="0" indent="0">
              <a:buNone/>
            </a:pPr>
            <a:r>
              <a:rPr lang="sl-SI" dirty="0">
                <a:solidFill>
                  <a:schemeClr val="bg1"/>
                </a:solidFill>
              </a:rPr>
              <a:t>- Delitev izkušenj in idej med udeleženkami.</a:t>
            </a:r>
          </a:p>
          <a:p>
            <a:endParaRPr lang="sl-SI" dirty="0"/>
          </a:p>
        </p:txBody>
      </p:sp>
    </p:spTree>
    <p:extLst>
      <p:ext uri="{BB962C8B-B14F-4D97-AF65-F5344CB8AC3E}">
        <p14:creationId xmlns:p14="http://schemas.microsoft.com/office/powerpoint/2010/main" val="2059556108"/>
      </p:ext>
    </p:extLst>
  </p:cSld>
  <p:clrMapOvr>
    <a:masterClrMapping/>
  </p:clrMapOvr>
</p:sld>
</file>

<file path=ppt/theme/theme1.xml><?xml version="1.0" encoding="utf-8"?>
<a:theme xmlns:a="http://schemas.openxmlformats.org/drawingml/2006/main" name="Sled pare">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TM04033937[[fn=Sled pare]]</Template>
  <TotalTime>137</TotalTime>
  <Words>805</Words>
  <Application>Microsoft Office PowerPoint</Application>
  <PresentationFormat>Širokozaslonsko</PresentationFormat>
  <Paragraphs>65</Paragraphs>
  <Slides>14</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14</vt:i4>
      </vt:variant>
    </vt:vector>
  </HeadingPairs>
  <TitlesOfParts>
    <vt:vector size="17" baseType="lpstr">
      <vt:lpstr>Arial</vt:lpstr>
      <vt:lpstr>Century Gothic</vt:lpstr>
      <vt:lpstr>Sled pare</vt:lpstr>
      <vt:lpstr>Dostojno delo za učiteljice</vt:lpstr>
      <vt:lpstr>PowerPointova predstavitev</vt:lpstr>
      <vt:lpstr>Iztočnice za razpravo o dostojnem delu učiteljic</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Dostojno delo za učiteljice</dc:title>
  <dc:creator>Pouk</dc:creator>
  <cp:lastModifiedBy>Pouk</cp:lastModifiedBy>
  <cp:revision>29</cp:revision>
  <dcterms:created xsi:type="dcterms:W3CDTF">2024-10-11T07:05:07Z</dcterms:created>
  <dcterms:modified xsi:type="dcterms:W3CDTF">2024-10-17T07:32:55Z</dcterms:modified>
</cp:coreProperties>
</file>